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5"/>
  </p:notesMasterIdLst>
  <p:handoutMasterIdLst>
    <p:handoutMasterId r:id="rId12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1" r:id="rId55"/>
    <p:sldId id="320" r:id="rId56"/>
    <p:sldId id="331" r:id="rId57"/>
    <p:sldId id="322" r:id="rId58"/>
    <p:sldId id="323" r:id="rId59"/>
    <p:sldId id="330" r:id="rId60"/>
    <p:sldId id="336" r:id="rId61"/>
    <p:sldId id="337" r:id="rId62"/>
    <p:sldId id="326" r:id="rId63"/>
    <p:sldId id="332" r:id="rId64"/>
    <p:sldId id="334" r:id="rId65"/>
    <p:sldId id="338" r:id="rId66"/>
    <p:sldId id="340" r:id="rId67"/>
    <p:sldId id="339" r:id="rId68"/>
    <p:sldId id="341" r:id="rId69"/>
    <p:sldId id="380" r:id="rId70"/>
    <p:sldId id="381" r:id="rId71"/>
    <p:sldId id="382" r:id="rId72"/>
    <p:sldId id="383" r:id="rId73"/>
    <p:sldId id="388" r:id="rId74"/>
    <p:sldId id="389" r:id="rId75"/>
    <p:sldId id="390" r:id="rId76"/>
    <p:sldId id="391" r:id="rId77"/>
    <p:sldId id="392" r:id="rId78"/>
    <p:sldId id="418" r:id="rId79"/>
    <p:sldId id="394" r:id="rId80"/>
    <p:sldId id="395" r:id="rId81"/>
    <p:sldId id="396" r:id="rId82"/>
    <p:sldId id="397" r:id="rId83"/>
    <p:sldId id="399" r:id="rId84"/>
    <p:sldId id="408" r:id="rId85"/>
    <p:sldId id="412" r:id="rId86"/>
    <p:sldId id="413" r:id="rId87"/>
    <p:sldId id="415" r:id="rId88"/>
    <p:sldId id="416" r:id="rId89"/>
    <p:sldId id="342" r:id="rId90"/>
    <p:sldId id="278" r:id="rId91"/>
    <p:sldId id="343" r:id="rId92"/>
    <p:sldId id="279" r:id="rId93"/>
    <p:sldId id="281" r:id="rId94"/>
    <p:sldId id="280" r:id="rId95"/>
    <p:sldId id="344" r:id="rId96"/>
    <p:sldId id="345" r:id="rId97"/>
    <p:sldId id="346" r:id="rId98"/>
    <p:sldId id="347" r:id="rId99"/>
    <p:sldId id="421" r:id="rId100"/>
    <p:sldId id="448" r:id="rId101"/>
    <p:sldId id="348" r:id="rId102"/>
    <p:sldId id="427" r:id="rId103"/>
    <p:sldId id="424" r:id="rId104"/>
    <p:sldId id="423" r:id="rId105"/>
    <p:sldId id="429" r:id="rId106"/>
    <p:sldId id="430" r:id="rId107"/>
    <p:sldId id="431" r:id="rId108"/>
    <p:sldId id="432" r:id="rId109"/>
    <p:sldId id="447" r:id="rId110"/>
    <p:sldId id="433" r:id="rId111"/>
    <p:sldId id="434" r:id="rId112"/>
    <p:sldId id="435" r:id="rId113"/>
    <p:sldId id="436" r:id="rId114"/>
    <p:sldId id="437" r:id="rId115"/>
    <p:sldId id="438" r:id="rId116"/>
    <p:sldId id="439" r:id="rId117"/>
    <p:sldId id="440" r:id="rId118"/>
    <p:sldId id="441" r:id="rId119"/>
    <p:sldId id="442" r:id="rId120"/>
    <p:sldId id="444" r:id="rId121"/>
    <p:sldId id="445" r:id="rId122"/>
    <p:sldId id="446" r:id="rId123"/>
    <p:sldId id="379" r:id="rId124"/>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1243" autoAdjust="0"/>
  </p:normalViewPr>
  <p:slideViewPr>
    <p:cSldViewPr>
      <p:cViewPr>
        <p:scale>
          <a:sx n="100" d="100"/>
          <a:sy n="100" d="100"/>
        </p:scale>
        <p:origin x="-1408" y="-320"/>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printerSettings" Target="printerSettings/printerSettings1.bin"/><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24/05/14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24/05/14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16144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Anmerkung: Das Beispiel ist nicht wirklich nebenläufig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35593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98</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110</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 Besprechungsnotizen (23/05/14 11:06) -----</a:t>
            </a:r>
          </a:p>
          <a:p>
            <a:r>
              <a:rPr lang="de-DE"/>
              <a:t>Function fehlt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111</a:t>
            </a:fld>
            <a:endParaRPr lang="de-DE"/>
          </a:p>
        </p:txBody>
      </p:sp>
    </p:spTree>
    <p:extLst>
      <p:ext uri="{BB962C8B-B14F-4D97-AF65-F5344CB8AC3E}">
        <p14:creationId xmlns:p14="http://schemas.microsoft.com/office/powerpoint/2010/main" val="3489004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116</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117</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120</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1</a:t>
            </a:r>
            <a:endParaRPr lang="de-DE" dirty="0"/>
          </a:p>
        </p:txBody>
      </p:sp>
      <p:sp>
        <p:nvSpPr>
          <p:cNvPr id="3" name="Titel 2"/>
          <p:cNvSpPr>
            <a:spLocks noGrp="1"/>
          </p:cNvSpPr>
          <p:nvPr>
            <p:ph type="title"/>
          </p:nvPr>
        </p:nvSpPr>
        <p:spPr/>
        <p:txBody>
          <a:bodyPr/>
          <a:lstStyle/>
          <a:p>
            <a:r>
              <a:rPr lang="de-DE" dirty="0" smtClean="0"/>
              <a:t>JS-Workshop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err="1" smtClean="0"/>
              <a:t>obj</a:t>
            </a:r>
            <a:r>
              <a:rPr lang="de-DE" dirty="0" smtClean="0"/>
              <a:t> = {</a:t>
            </a:r>
          </a:p>
          <a:p>
            <a:r>
              <a:rPr lang="de-DE" dirty="0" smtClean="0"/>
              <a:t>	</a:t>
            </a:r>
            <a:r>
              <a:rPr lang="de-DE" dirty="0" err="1" smtClean="0"/>
              <a:t>prop</a:t>
            </a:r>
            <a:r>
              <a:rPr lang="de-DE" dirty="0" smtClean="0"/>
              <a:t>: 40,</a:t>
            </a:r>
          </a:p>
          <a:p>
            <a:r>
              <a:rPr lang="de-DE" dirty="0"/>
              <a:t>	</a:t>
            </a:r>
            <a:r>
              <a:rPr lang="de-DE" dirty="0" err="1" smtClean="0"/>
              <a:t>calc</a:t>
            </a:r>
            <a:r>
              <a:rPr lang="de-DE" dirty="0" smtClean="0"/>
              <a:t>: </a:t>
            </a:r>
            <a:r>
              <a:rPr lang="de-DE" dirty="0" err="1" smtClean="0"/>
              <a:t>function</a:t>
            </a:r>
            <a:r>
              <a:rPr lang="de-DE" dirty="0" smtClean="0"/>
              <a:t>(</a:t>
            </a:r>
            <a:r>
              <a:rPr lang="de-DE" dirty="0" err="1" smtClean="0"/>
              <a:t>number</a:t>
            </a:r>
            <a:r>
              <a:rPr lang="de-DE" dirty="0" smtClean="0"/>
              <a:t>) </a:t>
            </a:r>
            <a:r>
              <a:rPr lang="de-DE" dirty="0"/>
              <a:t>{</a:t>
            </a:r>
          </a:p>
          <a:p>
            <a:r>
              <a:rPr lang="de-DE" dirty="0"/>
              <a:t>	</a:t>
            </a:r>
            <a:r>
              <a:rPr lang="de-DE" dirty="0" smtClean="0"/>
              <a:t>   </a:t>
            </a:r>
            <a:r>
              <a:rPr lang="de-DE" dirty="0" err="1" smtClean="0"/>
              <a:t>this.prop</a:t>
            </a:r>
            <a:r>
              <a:rPr lang="de-DE" dirty="0" smtClean="0"/>
              <a:t> </a:t>
            </a:r>
            <a:r>
              <a:rPr lang="de-DE" dirty="0"/>
              <a:t>+= </a:t>
            </a:r>
            <a:r>
              <a:rPr lang="de-DE" dirty="0" err="1" smtClean="0"/>
              <a:t>number</a:t>
            </a:r>
            <a:r>
              <a:rPr lang="de-DE" dirty="0" smtClean="0"/>
              <a:t>;</a:t>
            </a:r>
            <a:endParaRPr lang="de-DE" dirty="0"/>
          </a:p>
          <a:p>
            <a:r>
              <a:rPr lang="de-DE" dirty="0" smtClean="0"/>
              <a:t>  }</a:t>
            </a:r>
            <a:endParaRPr lang="de-DE" dirty="0"/>
          </a:p>
          <a:p>
            <a:r>
              <a:rPr lang="de-DE" dirty="0" smtClean="0"/>
              <a:t>};</a:t>
            </a:r>
          </a:p>
          <a:p>
            <a:r>
              <a:rPr lang="de-DE" dirty="0" err="1" smtClean="0"/>
              <a:t>obj.calc</a:t>
            </a:r>
            <a:r>
              <a:rPr lang="de-DE" dirty="0" smtClean="0"/>
              <a:t>(2) // 42</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397066413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a:t>
            </a:r>
            <a:r>
              <a:rPr lang="en-US" dirty="0" smtClean="0"/>
              <a:t>21;</a:t>
            </a:r>
            <a:endParaRPr lang="en-US" dirty="0"/>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a:t>
            </a:r>
            <a:r>
              <a:rPr lang="en-US" dirty="0" smtClean="0"/>
              <a:t>23</a:t>
            </a:r>
            <a:endParaRPr lang="en-US" dirty="0"/>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a:t>
            </a:r>
            <a:r>
              <a:rPr lang="en-US" dirty="0" smtClean="0"/>
              <a:t>40}</a:t>
            </a:r>
            <a:r>
              <a:rPr lang="en-US" dirty="0"/>
              <a:t>, [1, 1])); // </a:t>
            </a:r>
            <a:r>
              <a:rPr lang="en-US" dirty="0" smtClean="0"/>
              <a:t>42</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00376751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80123997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40535367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210186070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1641868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422668909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endParaRPr lang="de-DE" dirty="0" smtClean="0"/>
          </a:p>
        </p:txBody>
      </p:sp>
      <p:sp>
        <p:nvSpPr>
          <p:cNvPr id="3" name="Titel 2"/>
          <p:cNvSpPr>
            <a:spLocks noGrp="1"/>
          </p:cNvSpPr>
          <p:nvPr>
            <p:ph type="title"/>
          </p:nvPr>
        </p:nvSpPr>
        <p:spPr/>
        <p:txBody>
          <a:bodyPr/>
          <a:lstStyle/>
          <a:p>
            <a:r>
              <a:rPr lang="de-DE" dirty="0" smtClean="0"/>
              <a:t>Konstruktor-Referenz</a:t>
            </a:r>
            <a:endParaRPr lang="de-DE" dirty="0"/>
          </a:p>
        </p:txBody>
      </p:sp>
    </p:spTree>
    <p:extLst>
      <p:ext uri="{BB962C8B-B14F-4D97-AF65-F5344CB8AC3E}">
        <p14:creationId xmlns:p14="http://schemas.microsoft.com/office/powerpoint/2010/main" val="3332857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0926113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number</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13880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9217624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smtClean="0"/>
              <a:t>Objekterzeugungsmuster</a:t>
            </a:r>
            <a:endParaRPr lang="de-DE" dirty="0"/>
          </a:p>
        </p:txBody>
      </p:sp>
    </p:spTree>
    <p:extLst>
      <p:ext uri="{BB962C8B-B14F-4D97-AF65-F5344CB8AC3E}">
        <p14:creationId xmlns:p14="http://schemas.microsoft.com/office/powerpoint/2010/main" val="358067867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67490145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407949504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smtClean="0"/>
              <a:t>Mixins</a:t>
            </a:r>
            <a:endParaRPr lang="de-DE" dirty="0"/>
          </a:p>
        </p:txBody>
      </p:sp>
    </p:spTree>
    <p:extLst>
      <p:ext uri="{BB962C8B-B14F-4D97-AF65-F5344CB8AC3E}">
        <p14:creationId xmlns:p14="http://schemas.microsoft.com/office/powerpoint/2010/main" val="369485594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smtClean="0"/>
              <a:t>Mixins</a:t>
            </a:r>
            <a:endParaRPr lang="de-DE" dirty="0"/>
          </a:p>
        </p:txBody>
      </p:sp>
    </p:spTree>
    <p:extLst>
      <p:ext uri="{BB962C8B-B14F-4D97-AF65-F5344CB8AC3E}">
        <p14:creationId xmlns:p14="http://schemas.microsoft.com/office/powerpoint/2010/main" val="202368697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146970894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40258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216884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9012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35329237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(Fortsetzung evtl. morgen!)</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smtClean="0"/>
              <a:t>-- David 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falsy</a:t>
            </a:r>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Number“</a:t>
            </a:r>
            <a:r>
              <a:rPr lang="de-DE" dirty="0" smtClean="0"/>
              <a:t>)</a:t>
            </a:r>
          </a:p>
          <a:p>
            <a:pPr lvl="0">
              <a:buFont typeface="Arial"/>
              <a:buChar char="•"/>
            </a:pPr>
            <a:endParaRPr lang="de-DE" dirty="0"/>
          </a:p>
          <a:p>
            <a:pPr marL="0" lvl="0" indent="0">
              <a:buNone/>
            </a:pPr>
            <a:r>
              <a:rPr lang="de-DE" dirty="0" smtClean="0"/>
              <a:t>Alle(!) andere Werte evaluieren zu 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a:t>truthy </a:t>
            </a:r>
            <a:r>
              <a:rPr lang="de-DE" dirty="0" smtClean="0"/>
              <a:t>und 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Genauigkeit: </a:t>
            </a:r>
            <a:r>
              <a:rPr lang="de-DE" dirty="0"/>
              <a:t>64 </a:t>
            </a:r>
            <a:r>
              <a:rPr lang="de-DE" dirty="0" err="1" smtClean="0"/>
              <a:t>bit</a:t>
            </a:r>
            <a:r>
              <a:rPr lang="de-DE" dirty="0" smtClean="0"/>
              <a:t>, Fließkomma-</a:t>
            </a:r>
            <a:r>
              <a:rPr lang="de-DE" dirty="0"/>
              <a:t>Zahl (IEEE </a:t>
            </a:r>
            <a:r>
              <a:rPr lang="de-DE" dirty="0" smtClean="0"/>
              <a:t>754)</a:t>
            </a:r>
          </a:p>
          <a:p>
            <a:r>
              <a:rPr lang="de-DE" dirty="0" smtClean="0"/>
              <a:t>Prüfen, ob ein Wert eine Zahl ist, über NaN</a:t>
            </a:r>
          </a:p>
          <a:p>
            <a:r>
              <a:rPr lang="de-DE" dirty="0"/>
              <a:t>Besonderer Wert: </a:t>
            </a:r>
            <a:r>
              <a:rPr lang="de-DE" dirty="0" err="1" smtClean="0"/>
              <a:t>Infinity</a:t>
            </a:r>
            <a:endParaRPr lang="de-DE" dirty="0" smtClean="0"/>
          </a:p>
          <a:p>
            <a:r>
              <a:rPr lang="de-DE" dirty="0" smtClean="0"/>
              <a:t>Zahlen lassen sich formatieren</a:t>
            </a:r>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smtClean="0"/>
              <a:t>Number</a:t>
            </a:r>
            <a:endParaRPr lang="de-DE" dirty="0"/>
          </a:p>
        </p:txBody>
      </p:sp>
    </p:spTree>
    <p:extLst>
      <p:ext uri="{BB962C8B-B14F-4D97-AF65-F5344CB8AC3E}">
        <p14:creationId xmlns:p14="http://schemas.microsoft.com/office/powerpoint/2010/main" val="29889465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a:t>
            </a:r>
            <a:r>
              <a:rPr lang="tr-TR" dirty="0" err="1">
                <a:solidFill>
                  <a:srgbClr val="FFFFFF"/>
                </a:solidFill>
                <a:highlight>
                  <a:srgbClr val="272822"/>
                </a:highlight>
              </a:rPr>
              <a:t>console.log</a:t>
            </a:r>
            <a:r>
              <a:rPr lang="tr-TR" dirty="0">
                <a:solidFill>
                  <a:srgbClr val="FFFFFF"/>
                </a:solidFill>
                <a:highlight>
                  <a:srgbClr val="272822"/>
                </a:highlight>
              </a:rPr>
              <a:t> </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a:t>
            </a:r>
            <a:r>
              <a:rPr lang="tr-TR" dirty="0" err="1" smtClean="0">
                <a:solidFill>
                  <a:srgbClr val="FFFFFF"/>
                </a:solidFill>
                <a:highlight>
                  <a:srgbClr val="272822"/>
                </a:highlight>
              </a:rPr>
              <a:t>console.log</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b="1" dirty="0" err="1" smtClean="0"/>
              <a:t>We</a:t>
            </a:r>
            <a:r>
              <a:rPr lang="de-DE" b="1" dirty="0" smtClean="0"/>
              <a:t> will </a:t>
            </a:r>
            <a:r>
              <a:rPr lang="de-DE" b="1" dirty="0" err="1" smtClean="0"/>
              <a:t>skip</a:t>
            </a:r>
            <a:r>
              <a:rPr lang="de-DE" b="1" dirty="0" smtClean="0"/>
              <a:t> </a:t>
            </a:r>
            <a:r>
              <a:rPr lang="de-DE" b="1" dirty="0" err="1" smtClean="0"/>
              <a:t>Sass</a:t>
            </a:r>
            <a:r>
              <a:rPr lang="de-DE" b="1" dirty="0" smtClean="0"/>
              <a:t> / </a:t>
            </a:r>
            <a:r>
              <a:rPr lang="de-DE" b="1" dirty="0" err="1" smtClean="0"/>
              <a:t>Compass</a:t>
            </a:r>
            <a:r>
              <a:rPr lang="de-DE" b="1" dirty="0" smtClean="0"/>
              <a:t> in </a:t>
            </a:r>
            <a:r>
              <a:rPr lang="de-DE" b="1" dirty="0" err="1" smtClean="0"/>
              <a:t>this</a:t>
            </a:r>
            <a:r>
              <a:rPr lang="de-DE" b="1" dirty="0" smtClean="0"/>
              <a:t> </a:t>
            </a:r>
            <a:r>
              <a:rPr lang="de-DE" b="1" dirty="0"/>
              <a:t/>
            </a:r>
            <a:br>
              <a:rPr lang="de-DE" b="1" dirty="0"/>
            </a:br>
            <a:r>
              <a:rPr lang="de-DE" b="1" dirty="0" err="1" smtClean="0"/>
              <a:t>workshop</a:t>
            </a:r>
            <a:r>
              <a:rPr lang="de-DE" b="1" dirty="0" smtClean="0"/>
              <a:t>!</a:t>
            </a:r>
            <a:endParaRPr lang="de-DE" b="1"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51597"/>
          <a:stretch/>
        </p:blipFill>
        <p:spPr>
          <a:xfrm>
            <a:off x="-80020" y="5092700"/>
            <a:ext cx="5372100" cy="1081881"/>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Wartbarer Code </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a:xfrm>
            <a:off x="252001" y="1124744"/>
            <a:ext cx="8496713" cy="4804589"/>
          </a:xfrm>
        </p:spPr>
        <p:txBody>
          <a:bodyPr/>
          <a:lstStyle/>
          <a:p>
            <a:pPr marL="0" indent="0">
              <a:buNone/>
            </a:pPr>
            <a:r>
              <a:rPr lang="de-DE" dirty="0" smtClean="0">
                <a:solidFill>
                  <a:srgbClr val="FFFFFF"/>
                </a:solidFill>
              </a:rPr>
              <a:t># Beispiele </a:t>
            </a:r>
            <a:r>
              <a:rPr lang="de-DE" dirty="0" err="1" smtClean="0">
                <a:solidFill>
                  <a:srgbClr val="FFFFFF"/>
                </a:solidFill>
              </a:rPr>
              <a:t>herunteralden</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git</a:t>
            </a:r>
            <a:r>
              <a:rPr lang="de-DE" dirty="0" smtClean="0">
                <a:solidFill>
                  <a:srgbClr val="FFFFFF"/>
                </a:solidFill>
              </a:rPr>
              <a:t> </a:t>
            </a:r>
            <a:r>
              <a:rPr lang="de-DE" dirty="0" err="1" smtClean="0">
                <a:solidFill>
                  <a:srgbClr val="FFFFFF"/>
                </a:solidFill>
              </a:rPr>
              <a:t>clone</a:t>
            </a:r>
            <a:r>
              <a:rPr lang="de-DE" dirty="0" smtClean="0">
                <a:solidFill>
                  <a:srgbClr val="FFFFFF"/>
                </a:solidFill>
              </a:rPr>
              <a:t> </a:t>
            </a:r>
            <a:r>
              <a:rPr lang="de-DE" dirty="0">
                <a:solidFill>
                  <a:srgbClr val="FFFFFF"/>
                </a:solidFill>
              </a:rPr>
              <a:t>https://</a:t>
            </a:r>
            <a:r>
              <a:rPr lang="de-DE" dirty="0" err="1">
                <a:solidFill>
                  <a:srgbClr val="FFFFFF"/>
                </a:solidFill>
              </a:rPr>
              <a:t>github.com</a:t>
            </a:r>
            <a:r>
              <a:rPr lang="de-DE" dirty="0">
                <a:solidFill>
                  <a:srgbClr val="FFFFFF"/>
                </a:solidFill>
              </a:rPr>
              <a:t>/</a:t>
            </a:r>
            <a:r>
              <a:rPr lang="de-DE" dirty="0" err="1">
                <a:solidFill>
                  <a:srgbClr val="FFFFFF"/>
                </a:solidFill>
              </a:rPr>
              <a:t>simonox</a:t>
            </a:r>
            <a:r>
              <a:rPr lang="de-DE" dirty="0">
                <a:solidFill>
                  <a:srgbClr val="FFFFFF"/>
                </a:solidFill>
              </a:rPr>
              <a:t>/</a:t>
            </a:r>
            <a:r>
              <a:rPr lang="de-DE" dirty="0" err="1">
                <a:solidFill>
                  <a:srgbClr val="FFFFFF"/>
                </a:solidFill>
              </a:rPr>
              <a:t>js</a:t>
            </a:r>
            <a:r>
              <a:rPr lang="de-DE" dirty="0">
                <a:solidFill>
                  <a:srgbClr val="FFFFFF"/>
                </a:solidFill>
              </a:rPr>
              <a:t>-</a:t>
            </a:r>
            <a:r>
              <a:rPr lang="de-DE" dirty="0" smtClean="0">
                <a:solidFill>
                  <a:srgbClr val="FFFFFF"/>
                </a:solidFill>
              </a:rPr>
              <a:t>workshop</a:t>
            </a:r>
          </a:p>
          <a:p>
            <a:pPr marL="0" indent="0">
              <a:buNone/>
            </a:pPr>
            <a:r>
              <a:rPr lang="de-DE" dirty="0" smtClean="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smtClean="0">
                <a:solidFill>
                  <a:srgbClr val="FFFFFF"/>
                </a:solidFill>
              </a:rPr>
              <a:t>/, danach</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r>
              <a:rPr lang="de-DE" dirty="0" smtClean="0">
                <a:solidFill>
                  <a:srgbClr val="FFFFFF"/>
                </a:solidFill>
              </a:rPr>
              <a:t> (in neuem Ordner)</a:t>
            </a: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a:t>
            </a:r>
            <a:r>
              <a:rPr lang="de-DE" dirty="0" smtClean="0">
                <a:solidFill>
                  <a:srgbClr val="FFFFFF"/>
                </a:solidFill>
              </a:rPr>
              <a:t>versuche, </a:t>
            </a:r>
            <a:r>
              <a:rPr lang="de-DE" dirty="0">
                <a:solidFill>
                  <a:srgbClr val="FFFFFF"/>
                </a:solidFill>
              </a:rPr>
              <a:t>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Tests ;-)</a:t>
            </a:r>
          </a:p>
          <a:p>
            <a:endParaRPr lang="de-DE" dirty="0"/>
          </a:p>
        </p:txBody>
      </p:sp>
    </p:spTree>
    <p:extLst>
      <p:ext uri="{BB962C8B-B14F-4D97-AF65-F5344CB8AC3E}">
        <p14:creationId xmlns:p14="http://schemas.microsoft.com/office/powerpoint/2010/main" val="340519090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latin typeface="Consolas"/>
                <a:cs typeface="Consolas"/>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latin typeface="Consolas"/>
                <a:cs typeface="Consolas"/>
              </a:rPr>
              <a:t>karma</a:t>
            </a:r>
            <a:r>
              <a:rPr lang="de-DE" dirty="0" smtClean="0">
                <a:solidFill>
                  <a:srgbClr val="FFFFFF"/>
                </a:solidFill>
                <a:latin typeface="Consolas"/>
                <a:cs typeface="Consolas"/>
              </a:rPr>
              <a:t>, </a:t>
            </a:r>
            <a:r>
              <a:rPr lang="de-DE" dirty="0" err="1">
                <a:solidFill>
                  <a:srgbClr val="FFFFFF"/>
                </a:solidFill>
                <a:latin typeface="Consolas"/>
                <a:cs typeface="Consolas"/>
              </a:rPr>
              <a:t>karma</a:t>
            </a:r>
            <a:r>
              <a:rPr lang="de-DE" dirty="0">
                <a:solidFill>
                  <a:srgbClr val="FFFFFF"/>
                </a:solidFill>
                <a:latin typeface="Consolas"/>
                <a:cs typeface="Consolas"/>
              </a:rPr>
              <a:t>-</a:t>
            </a:r>
            <a:r>
              <a:rPr lang="de-DE" dirty="0" smtClean="0">
                <a:solidFill>
                  <a:srgbClr val="FFFFFF"/>
                </a:solidFill>
                <a:latin typeface="Consolas"/>
                <a:cs typeface="Consolas"/>
              </a:rPr>
              <a:t>mocha, </a:t>
            </a:r>
            <a:r>
              <a:rPr lang="de-DE" dirty="0" err="1">
                <a:solidFill>
                  <a:srgbClr val="FFFFFF"/>
                </a:solidFill>
                <a:latin typeface="Consolas"/>
                <a:cs typeface="Consolas"/>
              </a:rPr>
              <a:t>karma-</a:t>
            </a:r>
            <a:r>
              <a:rPr lang="de-DE" dirty="0" err="1" smtClean="0">
                <a:solidFill>
                  <a:srgbClr val="FFFFFF"/>
                </a:solidFill>
                <a:latin typeface="Consolas"/>
                <a:cs typeface="Consolas"/>
              </a:rPr>
              <a:t>chai</a:t>
            </a:r>
            <a:r>
              <a:rPr lang="de-DE" dirty="0" smtClean="0">
                <a:solidFill>
                  <a:srgbClr val="FFFFFF"/>
                </a:solidFill>
                <a:latin typeface="Consolas"/>
                <a:cs typeface="Consolas"/>
              </a:rPr>
              <a:t>, </a:t>
            </a:r>
            <a:r>
              <a:rPr lang="de-DE" dirty="0" err="1" smtClean="0">
                <a:solidFill>
                  <a:srgbClr val="FFFFFF"/>
                </a:solidFill>
                <a:latin typeface="Consolas"/>
                <a:cs typeface="Consolas"/>
              </a:rPr>
              <a:t>phantomjs</a:t>
            </a:r>
            <a:r>
              <a:rPr lang="de-DE" dirty="0" smtClean="0">
                <a:solidFill>
                  <a:srgbClr val="FFFFFF"/>
                </a:solidFill>
                <a:latin typeface="Consolas"/>
                <a:cs typeface="Consolas"/>
              </a:rPr>
              <a:t>, </a:t>
            </a:r>
            <a:r>
              <a:rPr lang="de-DE" dirty="0" err="1">
                <a:solidFill>
                  <a:srgbClr val="FFFFFF"/>
                </a:solidFill>
                <a:latin typeface="Consolas"/>
                <a:cs typeface="Consolas"/>
              </a:rPr>
              <a:t>karma-phantomjs-</a:t>
            </a:r>
            <a:r>
              <a:rPr lang="de-DE" dirty="0" err="1" smtClean="0">
                <a:solidFill>
                  <a:srgbClr val="FFFFFF"/>
                </a:solidFill>
                <a:latin typeface="Consolas"/>
                <a:cs typeface="Consolas"/>
              </a:rPr>
              <a:t>launcher</a:t>
            </a:r>
            <a:r>
              <a:rPr lang="de-DE" dirty="0" smtClean="0">
                <a:solidFill>
                  <a:srgbClr val="FFFFFF"/>
                </a:solidFill>
                <a:latin typeface="Consolas"/>
                <a:cs typeface="Consolas"/>
              </a:rPr>
              <a:t> </a:t>
            </a:r>
            <a:r>
              <a:rPr lang="de-DE" dirty="0" smtClean="0">
                <a:solidFill>
                  <a:srgbClr val="FFFFFF"/>
                </a:solidFill>
              </a:rPr>
              <a:t>über </a:t>
            </a:r>
            <a:r>
              <a:rPr lang="de-DE" dirty="0" err="1" smtClean="0">
                <a:solidFill>
                  <a:srgbClr val="FFFFFF"/>
                </a:solidFill>
                <a:latin typeface="Consolas"/>
                <a:cs typeface="Consolas"/>
              </a:rPr>
              <a:t>npm</a:t>
            </a:r>
            <a:endParaRPr lang="de-DE" dirty="0">
              <a:solidFill>
                <a:srgbClr val="FFFFFF"/>
              </a:solidFill>
              <a:latin typeface="Consolas"/>
              <a:cs typeface="Consolas"/>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r>
              <a:rPr lang="de-DE" dirty="0" smtClean="0">
                <a:solidFill>
                  <a:srgbClr val="FFFFFF"/>
                </a:solidFill>
              </a:rPr>
              <a:t>.</a:t>
            </a: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r>
              <a:rPr lang="de-DE" dirty="0" smtClean="0">
                <a:solidFill>
                  <a:srgbClr val="FFFFFF"/>
                </a:solidFill>
              </a:rPr>
              <a:t>.</a:t>
            </a: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a:solidFill>
                  <a:srgbClr val="FFFFFF"/>
                </a:solidFill>
                <a:latin typeface="Calibri"/>
                <a:cs typeface="Calibri"/>
              </a:rPr>
              <a:t>.</a:t>
            </a: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r>
              <a:rPr lang="tr-TR" dirty="0" smtClean="0">
                <a:solidFill>
                  <a:srgbClr val="FFFFFF"/>
                </a:solidFill>
                <a:latin typeface="Calibri"/>
                <a:cs typeface="Calibri"/>
              </a:rPr>
              <a:t>.</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a:t>
            </a:r>
            <a:r>
              <a:rPr lang="de-DE" dirty="0">
                <a:solidFill>
                  <a:schemeClr val="bg1"/>
                </a:solidFill>
              </a:rPr>
              <a:t>. Prototypische Vererbung</a:t>
            </a: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a:bodyPr>
          <a:lstStyle/>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smtClean="0"/>
              <a:t>var</a:t>
            </a:r>
            <a:r>
              <a:rPr lang="en-US" dirty="0" smtClean="0"/>
              <a:t> </a:t>
            </a:r>
            <a:r>
              <a:rPr lang="en-US" dirty="0" err="1" smtClean="0"/>
              <a:t>merkesdir</a:t>
            </a:r>
            <a:r>
              <a:rPr lang="en-US" dirty="0" smtClean="0"/>
              <a:t>;</a:t>
            </a:r>
          </a:p>
          <a:p>
            <a:r>
              <a:rPr lang="en-US" dirty="0" smtClean="0"/>
              <a:t>(</a:t>
            </a:r>
            <a:r>
              <a:rPr lang="en-US" dirty="0"/>
              <a:t>function(x, y) {</a:t>
            </a:r>
          </a:p>
          <a:p>
            <a:r>
              <a:rPr lang="en-US" dirty="0"/>
              <a:t>	</a:t>
            </a:r>
            <a:r>
              <a:rPr lang="en-US" dirty="0" smtClean="0"/>
              <a:t>  </a:t>
            </a:r>
            <a:r>
              <a:rPr lang="en-US" dirty="0" err="1" smtClean="0"/>
              <a:t>merkesdir</a:t>
            </a:r>
            <a:r>
              <a:rPr lang="en-US" dirty="0" smtClean="0"/>
              <a:t> = arguments;</a:t>
            </a:r>
          </a:p>
          <a:p>
            <a:r>
              <a:rPr lang="en-US" dirty="0"/>
              <a:t>	</a:t>
            </a:r>
            <a:r>
              <a:rPr lang="en-US" dirty="0" smtClean="0"/>
              <a:t>	return </a:t>
            </a:r>
            <a:r>
              <a:rPr lang="en-US" dirty="0"/>
              <a:t>x + y; </a:t>
            </a:r>
          </a:p>
          <a:p>
            <a:r>
              <a:rPr lang="en-US" dirty="0"/>
              <a:t>})(1, 2</a:t>
            </a:r>
            <a:r>
              <a:rPr lang="en-US" dirty="0" smtClean="0"/>
              <a:t>); // 3 </a:t>
            </a:r>
          </a:p>
          <a:p>
            <a:endParaRPr lang="en-US" dirty="0"/>
          </a:p>
          <a:p>
            <a:r>
              <a:rPr lang="en-US" dirty="0" err="1" smtClean="0"/>
              <a:t>merkesdir</a:t>
            </a:r>
            <a:r>
              <a:rPr lang="en-US" dirty="0" smtClean="0"/>
              <a:t>;</a:t>
            </a:r>
            <a:endParaRPr lang="en-US" dirty="0"/>
          </a:p>
          <a:p>
            <a:endParaRPr lang="de-DE" dirty="0"/>
          </a:p>
        </p:txBody>
      </p:sp>
      <p:sp>
        <p:nvSpPr>
          <p:cNvPr id="4" name="Titel 3"/>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sind gleichwertig zu Objekten.</a:t>
            </a:r>
            <a:endParaRPr lang="de-DE" dirty="0"/>
          </a:p>
          <a:p>
            <a:r>
              <a:rPr lang="de-DE" dirty="0" smtClean="0"/>
              <a:t>Funktionen können als Parameter an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zum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endParaRPr lang="de-DE" dirty="0" smtClean="0"/>
          </a:p>
          <a:p>
            <a:r>
              <a:rPr lang="de-DE" dirty="0" smtClean="0"/>
              <a:t>Kann über den Objekt-Konstruktor gebildet werden</a:t>
            </a:r>
          </a:p>
          <a:p>
            <a:r>
              <a:rPr lang="de-DE" dirty="0" smtClean="0"/>
              <a:t>Kann direkt über das Objekt-Literal gebildet werden</a:t>
            </a:r>
          </a:p>
          <a:p>
            <a:r>
              <a:rPr lang="de-DE" dirty="0" smtClean="0"/>
              <a:t>Kann Methoden enthalten</a:t>
            </a:r>
          </a:p>
          <a:p>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046988"/>
          </a:xfrm>
          <a:prstGeom prst="rect">
            <a:avLst/>
          </a:prstGeom>
          <a:noFill/>
        </p:spPr>
        <p:txBody>
          <a:bodyPr wrap="square" rtlCol="0">
            <a:spAutoFit/>
          </a:bodyPr>
          <a:lstStyle/>
          <a:p>
            <a:r>
              <a:rPr lang="de-DE" sz="1600" dirty="0" err="1" smtClean="0">
                <a:solidFill>
                  <a:srgbClr val="FFFFFF"/>
                </a:solidFill>
                <a:latin typeface="Consolas"/>
                <a:cs typeface="Consolas"/>
              </a:rPr>
              <a:t>json</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Array : [1,</a:t>
            </a:r>
            <a:r>
              <a:rPr lang="tr-TR" sz="1600" dirty="0">
                <a:solidFill>
                  <a:srgbClr val="FFFFFF"/>
                </a:solidFill>
                <a:highlight>
                  <a:srgbClr val="272822"/>
                </a:highlight>
                <a:latin typeface="Consolas"/>
                <a:cs typeface="Consolas"/>
              </a:rPr>
              <a:t> ‘</a:t>
            </a:r>
            <a:r>
              <a:rPr lang="de-DE" sz="1600" dirty="0" smtClean="0">
                <a:solidFill>
                  <a:srgbClr val="FFFFFF"/>
                </a:solidFill>
                <a:latin typeface="Consolas"/>
                <a:cs typeface="Consolas"/>
              </a:rPr>
              <a:t>zwei</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,Math.PI], </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Date" : </a:t>
            </a:r>
            <a:r>
              <a:rPr lang="de-DE" sz="1600" dirty="0">
                <a:solidFill>
                  <a:srgbClr val="FFFFFF"/>
                </a:solidFill>
                <a:latin typeface="Consolas"/>
                <a:cs typeface="Consolas"/>
              </a:rPr>
              <a:t>‘</a:t>
            </a:r>
            <a:r>
              <a:rPr lang="cs-CZ" sz="1600" dirty="0" err="1" smtClean="0">
                <a:solidFill>
                  <a:srgbClr val="FFFFFF"/>
                </a:solidFill>
                <a:latin typeface="Consolas"/>
                <a:cs typeface="Consolas"/>
              </a:rPr>
              <a:t>Thu</a:t>
            </a:r>
            <a:r>
              <a:rPr lang="cs-CZ" sz="1600" dirty="0" smtClean="0">
                <a:solidFill>
                  <a:srgbClr val="FFFFFF"/>
                </a:solidFill>
                <a:latin typeface="Consolas"/>
                <a:cs typeface="Consolas"/>
              </a:rPr>
              <a:t> </a:t>
            </a:r>
            <a:r>
              <a:rPr lang="cs-CZ" sz="1600" dirty="0" err="1">
                <a:solidFill>
                  <a:srgbClr val="FFFFFF"/>
                </a:solidFill>
                <a:latin typeface="Consolas"/>
                <a:cs typeface="Consolas"/>
              </a:rPr>
              <a:t>Apr</a:t>
            </a:r>
            <a:r>
              <a:rPr lang="cs-CZ" sz="1600" dirty="0">
                <a:solidFill>
                  <a:srgbClr val="FFFFFF"/>
                </a:solidFill>
                <a:latin typeface="Consolas"/>
                <a:cs typeface="Consolas"/>
              </a:rPr>
              <a:t> 26 2012 22:45:19 GMT+0200 (CEST</a:t>
            </a:r>
            <a:r>
              <a:rPr lang="cs-CZ" sz="1600" dirty="0" smtClean="0">
                <a:solidFill>
                  <a:srgbClr val="FFFFFF"/>
                </a:solidFill>
                <a:latin typeface="Consolas"/>
                <a:cs typeface="Consolas"/>
              </a:rPr>
              <a:t>)</a:t>
            </a:r>
            <a:r>
              <a:rPr lang="tr-TR" sz="1600" dirty="0">
                <a:solidFill>
                  <a:srgbClr val="FFFFFF"/>
                </a:solidFill>
                <a:highlight>
                  <a:srgbClr val="272822"/>
                </a:highlight>
                <a:latin typeface="Consolas"/>
                <a:cs typeface="Consolas"/>
              </a:rPr>
              <a:t> ’</a:t>
            </a:r>
            <a:r>
              <a:rPr lang="cs-CZ" sz="1600" dirty="0" smtClean="0">
                <a:solidFill>
                  <a:srgbClr val="FFFFFF"/>
                </a:solidFill>
                <a:latin typeface="Consolas"/>
                <a:cs typeface="Consolas"/>
              </a:rPr>
              <a:t>,</a:t>
            </a:r>
            <a:endParaRPr lang="de-DE" sz="1600" dirty="0" smtClean="0">
              <a:solidFill>
                <a:srgbClr val="FFFFFF"/>
              </a:solidFill>
              <a:latin typeface="Consolas"/>
              <a:cs typeface="Consolas"/>
            </a:endParaRP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String" :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Hello</a:t>
            </a:r>
            <a:r>
              <a:rPr lang="de-DE" sz="1600" dirty="0" smtClean="0">
                <a:solidFill>
                  <a:srgbClr val="FFFFFF"/>
                </a:solidFill>
                <a:latin typeface="Consolas"/>
                <a:cs typeface="Consolas"/>
              </a:rPr>
              <a:t> World</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Boolean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true,</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Number</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42,</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RegExp</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/^(a-ZA-Z)*$/,</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Binary</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data:image</a:t>
            </a:r>
            <a:r>
              <a:rPr lang="de-DE" sz="1600" dirty="0">
                <a:solidFill>
                  <a:srgbClr val="FFFFFF"/>
                </a:solidFill>
                <a:latin typeface="Consolas"/>
                <a:cs typeface="Consolas"/>
              </a:rPr>
              <a:t>/png;base64,</a:t>
            </a:r>
            <a:r>
              <a:rPr lang="de-DE" sz="1600" dirty="0" smtClean="0">
                <a:solidFill>
                  <a:srgbClr val="FFFFFF"/>
                </a:solidFill>
                <a:latin typeface="Consolas"/>
                <a:cs typeface="Consolas"/>
              </a:rPr>
              <a:t>iVBORw0KGgoAAAAN==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Reference</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http</a:t>
            </a:r>
            <a:r>
              <a:rPr lang="de-DE" sz="1600" dirty="0">
                <a:solidFill>
                  <a:srgbClr val="FFFFFF"/>
                </a:solidFill>
                <a:latin typeface="Consolas"/>
                <a:cs typeface="Consolas"/>
              </a:rPr>
              <a:t>://</a:t>
            </a:r>
            <a:r>
              <a:rPr lang="de-DE" sz="1600" dirty="0" err="1">
                <a:solidFill>
                  <a:srgbClr val="FFFFFF"/>
                </a:solidFill>
                <a:latin typeface="Consolas"/>
                <a:cs typeface="Consolas"/>
              </a:rPr>
              <a:t>www.holisticon.de</a:t>
            </a:r>
            <a:r>
              <a:rPr lang="de-DE" sz="1600" dirty="0">
                <a:solidFill>
                  <a:srgbClr val="FFFFFF"/>
                </a:solidFill>
                <a:latin typeface="Consolas"/>
                <a:cs typeface="Consolas"/>
              </a:rPr>
              <a:t>/</a:t>
            </a:r>
            <a:r>
              <a:rPr lang="de-DE" sz="1600" dirty="0" err="1" smtClean="0">
                <a:solidFill>
                  <a:srgbClr val="FFFFFF"/>
                </a:solidFill>
                <a:latin typeface="Consolas"/>
                <a:cs typeface="Consolas"/>
              </a:rPr>
              <a:t>about.rdf</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Object</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no</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functions</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a:t>
            </a:r>
            <a:endParaRPr lang="de-DE" sz="1600" dirty="0">
              <a:solidFill>
                <a:srgbClr val="FFFFFF"/>
              </a:solidFill>
              <a:latin typeface="Consolas"/>
              <a:cs typeface="Consolas"/>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1" y="1555751"/>
            <a:ext cx="3167871" cy="4373582"/>
          </a:xfrm>
        </p:spPr>
        <p:txBody>
          <a:bodyPr>
            <a:normAutofit/>
          </a:bodyPr>
          <a:lstStyle/>
          <a:p>
            <a:pPr marL="0" indent="0">
              <a:buNone/>
            </a:pPr>
            <a:r>
              <a:rPr lang="de-DE" dirty="0" err="1" smtClean="0"/>
              <a:t>typeof</a:t>
            </a:r>
            <a:endParaRPr lang="de-DE" dirty="0" smtClean="0"/>
          </a:p>
          <a:p>
            <a:pPr marL="0" indent="0">
              <a:buNone/>
            </a:pPr>
            <a:r>
              <a:rPr lang="de-DE" dirty="0" smtClean="0"/>
              <a:t>	</a:t>
            </a:r>
            <a:r>
              <a:rPr lang="de-DE" dirty="0" err="1" smtClean="0"/>
              <a:t>string</a:t>
            </a:r>
            <a:endParaRPr lang="de-DE" dirty="0" smtClean="0"/>
          </a:p>
          <a:p>
            <a:pPr marL="0" indent="0">
              <a:buNone/>
            </a:pPr>
            <a:r>
              <a:rPr lang="de-DE" dirty="0" smtClean="0"/>
              <a:t>	</a:t>
            </a:r>
            <a:r>
              <a:rPr lang="de-DE" dirty="0" err="1" smtClean="0"/>
              <a:t>boolean</a:t>
            </a:r>
            <a:endParaRPr lang="de-DE" dirty="0" smtClean="0"/>
          </a:p>
          <a:p>
            <a:pPr marL="0" indent="0">
              <a:buNone/>
            </a:pPr>
            <a:r>
              <a:rPr lang="de-DE" dirty="0" smtClean="0"/>
              <a:t>	</a:t>
            </a:r>
            <a:r>
              <a:rPr lang="de-DE" dirty="0" err="1" smtClean="0"/>
              <a:t>number</a:t>
            </a:r>
            <a:endParaRPr lang="de-DE" dirty="0" smtClean="0"/>
          </a:p>
          <a:p>
            <a:pPr marL="0" indent="0">
              <a:buNone/>
            </a:pPr>
            <a:r>
              <a:rPr lang="de-DE" dirty="0" smtClean="0"/>
              <a:t>	</a:t>
            </a:r>
            <a:r>
              <a:rPr lang="de-DE" dirty="0" err="1" smtClean="0"/>
              <a:t>object</a:t>
            </a:r>
            <a:endParaRPr lang="de-DE" dirty="0" smtClean="0"/>
          </a:p>
          <a:p>
            <a:pPr marL="0" indent="0">
              <a:buNone/>
            </a:pPr>
            <a:r>
              <a:rPr lang="de-DE" dirty="0"/>
              <a:t>	</a:t>
            </a:r>
            <a:r>
              <a:rPr lang="de-DE" dirty="0" err="1" smtClean="0"/>
              <a:t>function</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
        <p:nvSpPr>
          <p:cNvPr id="4" name="Inhaltsplatzhalter 1"/>
          <p:cNvSpPr txBox="1">
            <a:spLocks/>
          </p:cNvSpPr>
          <p:nvPr/>
        </p:nvSpPr>
        <p:spPr>
          <a:xfrm>
            <a:off x="4355976" y="1556792"/>
            <a:ext cx="3167871" cy="4373582"/>
          </a:xfrm>
          <a:prstGeom prst="rect">
            <a:avLst/>
          </a:prstGeom>
        </p:spPr>
        <p:txBody>
          <a:bodyPr vert="horz" lIns="0" tIns="0" rIns="0" bIns="0" rtlCol="0">
            <a:normAutofit/>
          </a:bodyPr>
          <a:lstStyle>
            <a:lvl1pPr marL="468000" indent="-468000" algn="l" defTabSz="914400" rtl="0" eaLnBrk="1" latinLnBrk="0" hangingPunct="1">
              <a:spcBef>
                <a:spcPts val="12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720000" indent="-216000" algn="l" defTabSz="914400" rtl="0" eaLnBrk="1" latinLnBrk="0" hangingPunct="1">
              <a:spcBef>
                <a:spcPts val="600"/>
              </a:spcBef>
              <a:buClr>
                <a:schemeClr val="tx1">
                  <a:lumMod val="60000"/>
                  <a:lumOff val="40000"/>
                </a:schemeClr>
              </a:buClr>
              <a:buSzPct val="100000"/>
              <a:buFont typeface="Wingdings" pitchFamily="2" charset="2"/>
              <a:buChar char="§"/>
              <a:defRPr sz="1800" kern="1200">
                <a:solidFill>
                  <a:schemeClr val="tx1"/>
                </a:solidFill>
                <a:latin typeface="Calibri" pitchFamily="34" charset="0"/>
                <a:ea typeface="Calibri" pitchFamily="34" charset="0"/>
                <a:cs typeface="Calibri" pitchFamily="34" charset="0"/>
              </a:defRPr>
            </a:lvl2pPr>
            <a:lvl3pPr marL="11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a:solidFill>
                  <a:schemeClr val="tx1"/>
                </a:solidFill>
                <a:latin typeface="Calibri" pitchFamily="34" charset="0"/>
                <a:ea typeface="Calibri" pitchFamily="34" charset="0"/>
                <a:cs typeface="Calibri" pitchFamily="34" charset="0"/>
              </a:defRPr>
            </a:lvl3pPr>
            <a:lvl4pPr marL="1584000" indent="-216000" algn="l" defTabSz="914400" rtl="0" eaLnBrk="1" latinLnBrk="0" hangingPunct="1">
              <a:spcBef>
                <a:spcPts val="450"/>
              </a:spcBef>
              <a:buClr>
                <a:schemeClr val="tx1">
                  <a:lumMod val="60000"/>
                  <a:lumOff val="40000"/>
                </a:schemeClr>
              </a:buClr>
              <a:buSzPct val="100000"/>
              <a:buFont typeface="Arial" pitchFamily="34" charset="0"/>
              <a:buChar char="•"/>
              <a:defRPr sz="1800" kern="1200" baseline="0">
                <a:solidFill>
                  <a:schemeClr val="tx1"/>
                </a:solidFill>
                <a:latin typeface="Calibri" pitchFamily="34" charset="0"/>
                <a:ea typeface="Calibri" pitchFamily="34" charset="0"/>
                <a:cs typeface="Calibri" pitchFamily="34" charset="0"/>
              </a:defRPr>
            </a:lvl4pPr>
            <a:lvl5pPr marL="20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Font typeface="Arial"/>
              <a:buNone/>
            </a:pPr>
            <a:r>
              <a:rPr lang="de-DE" dirty="0" err="1" smtClean="0"/>
              <a:t>instanceof</a:t>
            </a:r>
            <a:endParaRPr lang="de-DE" dirty="0" smtClean="0"/>
          </a:p>
          <a:p>
            <a:pPr marL="0" indent="0">
              <a:buFont typeface="Arial"/>
              <a:buNone/>
            </a:pPr>
            <a:r>
              <a:rPr lang="de-DE" dirty="0" smtClean="0"/>
              <a:t>	String</a:t>
            </a:r>
          </a:p>
          <a:p>
            <a:pPr marL="0" indent="0">
              <a:buFont typeface="Arial"/>
              <a:buNone/>
            </a:pPr>
            <a:r>
              <a:rPr lang="de-DE" dirty="0" smtClean="0"/>
              <a:t>	Boolean</a:t>
            </a:r>
          </a:p>
          <a:p>
            <a:pPr marL="0" indent="0">
              <a:buFont typeface="Arial"/>
              <a:buNone/>
            </a:pPr>
            <a:r>
              <a:rPr lang="de-DE" dirty="0"/>
              <a:t>	</a:t>
            </a:r>
            <a:r>
              <a:rPr lang="de-DE" dirty="0" smtClean="0"/>
              <a:t>Array</a:t>
            </a:r>
          </a:p>
          <a:p>
            <a:pPr marL="0" indent="0">
              <a:buFont typeface="Arial"/>
              <a:buNone/>
            </a:pPr>
            <a:r>
              <a:rPr lang="de-DE" dirty="0" smtClean="0"/>
              <a:t>	</a:t>
            </a:r>
            <a:r>
              <a:rPr lang="de-DE" dirty="0" err="1" smtClean="0"/>
              <a:t>RegExp</a:t>
            </a:r>
            <a:endParaRPr lang="de-DE" dirty="0" smtClean="0"/>
          </a:p>
          <a:p>
            <a:pPr marL="0" indent="0">
              <a:buFont typeface="Arial"/>
              <a:buNone/>
            </a:pPr>
            <a:r>
              <a:rPr lang="de-DE" dirty="0" smtClean="0"/>
              <a:t>	...</a:t>
            </a:r>
          </a:p>
          <a:p>
            <a:pPr marL="0" indent="0">
              <a:buFont typeface="Arial"/>
              <a:buNone/>
            </a:pPr>
            <a:r>
              <a:rPr lang="de-DE" dirty="0" smtClean="0"/>
              <a:t>	</a:t>
            </a:r>
            <a:r>
              <a:rPr lang="de-DE" dirty="0" err="1" smtClean="0"/>
              <a:t>Rectangle</a:t>
            </a:r>
            <a:endParaRPr lang="de-DE" dirty="0" smtClean="0"/>
          </a:p>
          <a:p>
            <a:pPr marL="0" indent="0">
              <a:buFont typeface="Arial"/>
              <a:buNone/>
            </a:pP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Konstruktor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latin typeface="Consolas"/>
                <a:cs typeface="Consolas"/>
              </a:rPr>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latin typeface="Consolas"/>
                <a:cs typeface="Consolas"/>
              </a:rPr>
              <a:t>this</a:t>
            </a:r>
            <a:r>
              <a:rPr lang="de-DE" dirty="0"/>
              <a:t>-Objekt zur Verfügung. </a:t>
            </a:r>
            <a:endParaRPr lang="de-DE" dirty="0" smtClean="0"/>
          </a:p>
          <a:p>
            <a:pPr marL="0" indent="0">
              <a:buNone/>
            </a:pPr>
            <a:r>
              <a:rPr lang="de-DE" dirty="0" smtClean="0"/>
              <a:t>Das </a:t>
            </a:r>
            <a:r>
              <a:rPr lang="de-DE" dirty="0" err="1">
                <a:latin typeface="Consolas"/>
                <a:cs typeface="Consolas"/>
              </a:rPr>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a:t>
            </a:r>
            <a:r>
              <a:rPr lang="de-DE" dirty="0">
                <a:latin typeface="Consolas"/>
                <a:cs typeface="Consolas"/>
              </a:rPr>
              <a:t>prototype</a:t>
            </a:r>
            <a:r>
              <a:rPr lang="de-DE" dirty="0"/>
              <a:t>, dies wird als Prototyp des neuen Objekts verwendet</a:t>
            </a:r>
          </a:p>
          <a:p>
            <a:r>
              <a:rPr lang="de-DE" dirty="0" err="1">
                <a:latin typeface="Consolas"/>
                <a:cs typeface="Consolas"/>
              </a:rPr>
              <a:t>this</a:t>
            </a:r>
            <a:r>
              <a:rPr lang="de-DE" dirty="0"/>
              <a:t> wird an dieses neue Objekte gebunden</a:t>
            </a:r>
          </a:p>
          <a:p>
            <a:r>
              <a:rPr lang="de-DE" dirty="0"/>
              <a:t>die Konstruktor-Funktion wird aufgerufen (mit </a:t>
            </a:r>
            <a:r>
              <a:rPr lang="de-DE" dirty="0" err="1">
                <a:latin typeface="Consolas"/>
                <a:cs typeface="Consolas"/>
              </a:rPr>
              <a:t>this</a:t>
            </a:r>
            <a:r>
              <a:rPr lang="de-DE" dirty="0"/>
              <a:t> gebunden)</a:t>
            </a:r>
          </a:p>
          <a:p>
            <a:r>
              <a:rPr lang="de-DE" dirty="0"/>
              <a:t>das neue Objekt wird implizit zurückgegeben (wenn die Funktion kein explizites </a:t>
            </a:r>
            <a:r>
              <a:rPr lang="de-DE" dirty="0" err="1">
                <a:latin typeface="Consolas"/>
                <a:cs typeface="Consolas"/>
              </a:rPr>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142109450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39472921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3615</Words>
  <Application>Microsoft Macintosh PowerPoint</Application>
  <PresentationFormat>Bildschirmpräsentation (4:3)</PresentationFormat>
  <Paragraphs>821</Paragraphs>
  <Slides>120</Slides>
  <Notes>28</Notes>
  <HiddenSlides>2</HiddenSlides>
  <MMClips>0</MMClips>
  <ScaleCrop>false</ScaleCrop>
  <HeadingPairs>
    <vt:vector size="4" baseType="variant">
      <vt:variant>
        <vt:lpstr>Design</vt:lpstr>
      </vt:variant>
      <vt:variant>
        <vt:i4>1</vt:i4>
      </vt:variant>
      <vt:variant>
        <vt:lpstr>Folientitel</vt:lpstr>
      </vt:variant>
      <vt:variant>
        <vt:i4>120</vt:i4>
      </vt:variant>
    </vt:vector>
  </HeadingPairs>
  <TitlesOfParts>
    <vt:vector size="121" baseType="lpstr">
      <vt:lpstr>Präsentation v3.0 (4x3)</vt:lpstr>
      <vt:lpstr>JS-Workshop </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vt:lpstr>
      <vt:lpstr>Features des Webapp Generators</vt:lpstr>
      <vt:lpstr>Yeoman</vt:lpstr>
      <vt:lpstr>Bower</vt:lpstr>
      <vt:lpstr>Bower</vt:lpstr>
      <vt:lpstr>Grunt</vt:lpstr>
      <vt:lpstr>Grunt</vt:lpstr>
      <vt:lpstr>Grunt</vt:lpstr>
      <vt:lpstr>Optional: Sass / Compass</vt:lpstr>
      <vt:lpstr>JS Core</vt:lpstr>
      <vt:lpstr>Übung #1 -  Project Setup</vt:lpstr>
      <vt:lpstr>JS Building Steps</vt:lpstr>
      <vt:lpstr>JSLint</vt:lpstr>
      <vt:lpstr>JSHint</vt:lpstr>
      <vt:lpstr>Übung #2 -  JSHint</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Konstruktor</vt:lpstr>
      <vt:lpstr>Das new-Keyword</vt:lpstr>
      <vt:lpstr>Ablauf eines Konstruktoraufrufs mit new </vt:lpstr>
      <vt:lpstr>this</vt:lpstr>
      <vt:lpstr>Konstruktor-Aufruf überprüfen</vt:lpstr>
      <vt:lpstr>Entwurfsmuster Selbstaufrufender Konstruktor</vt:lpstr>
      <vt:lpstr>this in Objekten</vt:lpstr>
      <vt:lpstr>this in Funktionen</vt:lpstr>
      <vt:lpstr>Beispiel: Rectangle </vt:lpstr>
      <vt:lpstr>Prototype erweitern</vt:lpstr>
      <vt:lpstr>Reflexion</vt:lpstr>
      <vt:lpstr>Eigenschaften löschen, Chaining</vt:lpstr>
      <vt:lpstr>Beispiel: Rectangle </vt:lpstr>
      <vt:lpstr>Konstruktor-Referenz</vt:lpstr>
      <vt:lpstr>Typeof und Constructor.name</vt:lpstr>
      <vt:lpstr>Übung #6 -  Task und Taskliste</vt:lpstr>
      <vt:lpstr>Objekterzeugungsmuster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549</cp:revision>
  <dcterms:created xsi:type="dcterms:W3CDTF">2007-11-03T16:56:34Z</dcterms:created>
  <dcterms:modified xsi:type="dcterms:W3CDTF">2014-05-24T10:30:54Z</dcterms:modified>
  <cp:category/>
  <cp:contentStatus>Endgültig (v2.0)</cp:contentStatus>
</cp:coreProperties>
</file>